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27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1054" y="3688082"/>
            <a:ext cx="5610383" cy="3318745"/>
          </a:xfrm>
        </p:spPr>
        <p:txBody>
          <a:bodyPr anchor="b">
            <a:normAutofit/>
          </a:bodyPr>
          <a:lstStyle>
            <a:lvl1pPr>
              <a:defRPr sz="459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1054" y="7006825"/>
            <a:ext cx="5610383" cy="165188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7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5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1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8"/>
          <p:cNvSpPr/>
          <p:nvPr/>
        </p:nvSpPr>
        <p:spPr bwMode="auto">
          <a:xfrm>
            <a:off x="-26961" y="6337699"/>
            <a:ext cx="1186152" cy="1146612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9834" y="6643327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1879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1" y="915361"/>
            <a:ext cx="5600819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53" y="3129280"/>
            <a:ext cx="5603187" cy="5540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0595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042691"/>
            <a:ext cx="5603187" cy="2154240"/>
          </a:xfrm>
        </p:spPr>
        <p:txBody>
          <a:bodyPr anchor="b"/>
          <a:lstStyle>
            <a:lvl1pPr algn="l">
              <a:defRPr sz="3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5252720"/>
            <a:ext cx="5603187" cy="1261920"/>
          </a:xfrm>
        </p:spPr>
        <p:txBody>
          <a:bodyPr anchor="t"/>
          <a:lstStyle>
            <a:lvl1pPr marL="0" indent="0" algn="l">
              <a:buNone/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1127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1054" y="3133836"/>
            <a:ext cx="2717901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6711" y="3133836"/>
            <a:ext cx="2717529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1718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5549" y="3265718"/>
            <a:ext cx="2443407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1053" y="4110903"/>
            <a:ext cx="2717902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7731" y="3260984"/>
            <a:ext cx="2442253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33658" y="4106169"/>
            <a:ext cx="2716328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9715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9619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6223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654263"/>
            <a:ext cx="2235146" cy="1431924"/>
          </a:xfrm>
        </p:spPr>
        <p:txBody>
          <a:bodyPr anchor="b"/>
          <a:lstStyle>
            <a:lvl1pPr algn="l">
              <a:defRPr sz="1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1970" y="654264"/>
            <a:ext cx="3222270" cy="7941946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2344632"/>
            <a:ext cx="2235146" cy="6251573"/>
          </a:xfrm>
        </p:spPr>
        <p:txBody>
          <a:bodyPr/>
          <a:lstStyle>
            <a:lvl1pPr marL="0" indent="0">
              <a:buNone/>
              <a:defRPr sz="119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6424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7040880"/>
            <a:ext cx="5603187" cy="831216"/>
          </a:xfrm>
        </p:spPr>
        <p:txBody>
          <a:bodyPr anchor="b">
            <a:normAutofit/>
          </a:bodyPr>
          <a:lstStyle>
            <a:lvl1pPr algn="l">
              <a:defRPr sz="20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51053" y="931282"/>
            <a:ext cx="5603187" cy="5653956"/>
          </a:xfrm>
        </p:spPr>
        <p:txBody>
          <a:bodyPr anchor="t">
            <a:normAutofit/>
          </a:bodyPr>
          <a:lstStyle>
            <a:lvl1pPr marL="0" indent="0" algn="ctr">
              <a:buNone/>
              <a:defRPr sz="1360"/>
            </a:lvl1pPr>
            <a:lvl2pPr marL="388620" indent="0">
              <a:buNone/>
              <a:defRPr sz="1360"/>
            </a:lvl2pPr>
            <a:lvl3pPr marL="777240" indent="0">
              <a:buNone/>
              <a:defRPr sz="1360"/>
            </a:lvl3pPr>
            <a:lvl4pPr marL="1165860" indent="0">
              <a:buNone/>
              <a:defRPr sz="1360"/>
            </a:lvl4pPr>
            <a:lvl5pPr marL="1554480" indent="0">
              <a:buNone/>
              <a:defRPr sz="1360"/>
            </a:lvl5pPr>
            <a:lvl6pPr marL="1943100" indent="0">
              <a:buNone/>
              <a:defRPr sz="1360"/>
            </a:lvl6pPr>
            <a:lvl7pPr marL="2331720" indent="0">
              <a:buNone/>
              <a:defRPr sz="1360"/>
            </a:lvl7pPr>
            <a:lvl8pPr marL="2720340" indent="0">
              <a:buNone/>
              <a:defRPr sz="1360"/>
            </a:lvl8pPr>
            <a:lvl9pPr marL="3108960" indent="0">
              <a:buNone/>
              <a:defRPr sz="13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872096"/>
            <a:ext cx="5603187" cy="724111"/>
          </a:xfrm>
        </p:spPr>
        <p:txBody>
          <a:bodyPr>
            <a:normAutofit/>
          </a:bodyPr>
          <a:lstStyle>
            <a:lvl1pPr marL="0" indent="0">
              <a:buNone/>
              <a:defRPr sz="102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714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894080"/>
            <a:ext cx="5603187" cy="4571659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4947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53576" y="5140960"/>
            <a:ext cx="4805805" cy="558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3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311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576322"/>
            <a:ext cx="5603187" cy="3996439"/>
          </a:xfrm>
        </p:spPr>
        <p:txBody>
          <a:bodyPr anchor="b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49090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85048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85048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3720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4" y="920197"/>
            <a:ext cx="5603186" cy="4224029"/>
          </a:xfrm>
        </p:spPr>
        <p:txBody>
          <a:bodyPr anchor="ctr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03187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50096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37522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46755" y="920196"/>
            <a:ext cx="1407712" cy="774959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51054" y="920196"/>
            <a:ext cx="4008896" cy="77495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8676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335280"/>
            <a:ext cx="1684020" cy="9736654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7358" y="418"/>
            <a:ext cx="1659431" cy="10051020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55448" cy="10058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3129280"/>
            <a:ext cx="5603187" cy="5699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6540" y="8998132"/>
            <a:ext cx="651423" cy="5429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51053" y="8999187"/>
            <a:ext cx="485901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34544" y="1155416"/>
            <a:ext cx="497231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0126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388620" rtl="0" eaLnBrk="1" latinLnBrk="0" hangingPunct="1">
        <a:spcBef>
          <a:spcPct val="0"/>
        </a:spcBef>
        <a:buNone/>
        <a:defRPr sz="306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91465" indent="-291465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53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1508" indent="-242888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715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1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601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4879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13741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52603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9146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3032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1056"/>
            <a:ext cx="5970270" cy="1694814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640205" marR="1633220" algn="ctr">
              <a:lnSpc>
                <a:spcPts val="1400"/>
              </a:lnSpc>
              <a:spcBef>
                <a:spcPts val="180"/>
              </a:spcBef>
            </a:pPr>
            <a:r>
              <a:rPr sz="1200" b="1" spc="60" dirty="0">
                <a:latin typeface="Cambria"/>
                <a:cs typeface="Cambria"/>
              </a:rPr>
              <a:t>Programming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90" dirty="0">
                <a:latin typeface="Cambria"/>
                <a:cs typeface="Cambria"/>
              </a:rPr>
              <a:t>the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Basic</a:t>
            </a:r>
            <a:r>
              <a:rPr sz="1200" b="1" spc="120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Computer </a:t>
            </a:r>
            <a:r>
              <a:rPr sz="1200" b="1" spc="-25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Lecture: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4</a:t>
            </a:r>
            <a:endParaRPr sz="1200">
              <a:latin typeface="Cambria"/>
              <a:cs typeface="Cambria"/>
            </a:endParaRPr>
          </a:p>
          <a:p>
            <a:pPr algn="ctr">
              <a:lnSpc>
                <a:spcPts val="1360"/>
              </a:lnSpc>
            </a:pPr>
            <a:r>
              <a:rPr sz="1200" b="1" spc="65" dirty="0">
                <a:latin typeface="Cambria"/>
                <a:cs typeface="Cambria"/>
              </a:rPr>
              <a:t>Assembly</a:t>
            </a:r>
            <a:r>
              <a:rPr sz="1200" b="1" spc="11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Language</a:t>
            </a:r>
            <a:endParaRPr sz="1200">
              <a:latin typeface="Cambria"/>
              <a:cs typeface="Cambria"/>
            </a:endParaRPr>
          </a:p>
          <a:p>
            <a:pPr marR="4342130" algn="ctr">
              <a:lnSpc>
                <a:spcPts val="1420"/>
              </a:lnSpc>
            </a:pPr>
            <a:r>
              <a:rPr sz="1200" b="1" spc="65" dirty="0">
                <a:latin typeface="Cambria"/>
                <a:cs typeface="Cambria"/>
              </a:rPr>
              <a:t>Assembly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Language:</a:t>
            </a:r>
            <a:endParaRPr sz="1200">
              <a:latin typeface="Cambria"/>
              <a:cs typeface="Cambria"/>
            </a:endParaRPr>
          </a:p>
          <a:p>
            <a:pPr marL="12700" marR="5080" algn="just">
              <a:lnSpc>
                <a:spcPct val="112799"/>
              </a:lnSpc>
              <a:spcBef>
                <a:spcPts val="980"/>
              </a:spcBef>
            </a:pPr>
            <a:r>
              <a:rPr sz="1200" spc="65" dirty="0">
                <a:latin typeface="Cambria"/>
                <a:cs typeface="Cambria"/>
              </a:rPr>
              <a:t>A programming </a:t>
            </a:r>
            <a:r>
              <a:rPr sz="1200" spc="80" dirty="0">
                <a:latin typeface="Cambria"/>
                <a:cs typeface="Cambria"/>
              </a:rPr>
              <a:t>language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50" dirty="0">
                <a:latin typeface="Cambria"/>
                <a:cs typeface="Cambria"/>
              </a:rPr>
              <a:t>defined </a:t>
            </a:r>
            <a:r>
              <a:rPr sz="1200" spc="60" dirty="0">
                <a:latin typeface="Cambria"/>
                <a:cs typeface="Cambria"/>
              </a:rPr>
              <a:t>by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5" dirty="0">
                <a:latin typeface="Cambria"/>
                <a:cs typeface="Cambria"/>
              </a:rPr>
              <a:t>set </a:t>
            </a:r>
            <a:r>
              <a:rPr sz="1200" spc="25" dirty="0">
                <a:latin typeface="Cambria"/>
                <a:cs typeface="Cambria"/>
              </a:rPr>
              <a:t>of  </a:t>
            </a:r>
            <a:r>
              <a:rPr sz="1200" spc="80" dirty="0">
                <a:latin typeface="Cambria"/>
                <a:cs typeface="Cambria"/>
              </a:rPr>
              <a:t>rules. </a:t>
            </a:r>
            <a:r>
              <a:rPr sz="1200" spc="85" dirty="0">
                <a:latin typeface="Cambria"/>
                <a:cs typeface="Cambria"/>
              </a:rPr>
              <a:t>Users </a:t>
            </a:r>
            <a:r>
              <a:rPr sz="1200" spc="110" dirty="0">
                <a:latin typeface="Cambria"/>
                <a:cs typeface="Cambria"/>
              </a:rPr>
              <a:t>must </a:t>
            </a:r>
            <a:r>
              <a:rPr sz="1200" spc="65" dirty="0">
                <a:latin typeface="Cambria"/>
                <a:cs typeface="Cambria"/>
              </a:rPr>
              <a:t>conform </a:t>
            </a:r>
            <a:r>
              <a:rPr sz="1200" spc="50" dirty="0">
                <a:latin typeface="Cambria"/>
                <a:cs typeface="Cambria"/>
              </a:rPr>
              <a:t>with </a:t>
            </a:r>
            <a:r>
              <a:rPr sz="1200" spc="55" dirty="0">
                <a:latin typeface="Cambria"/>
                <a:cs typeface="Cambria"/>
              </a:rPr>
              <a:t> all </a:t>
            </a:r>
            <a:r>
              <a:rPr sz="1200" spc="60" dirty="0">
                <a:latin typeface="Cambria"/>
                <a:cs typeface="Cambria"/>
              </a:rPr>
              <a:t>format </a:t>
            </a:r>
            <a:r>
              <a:rPr sz="1200" spc="70" dirty="0">
                <a:latin typeface="Cambria"/>
                <a:cs typeface="Cambria"/>
              </a:rPr>
              <a:t>rules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the </a:t>
            </a:r>
            <a:r>
              <a:rPr sz="1200" spc="80" dirty="0">
                <a:latin typeface="Cambria"/>
                <a:cs typeface="Cambria"/>
              </a:rPr>
              <a:t>language </a:t>
            </a:r>
            <a:r>
              <a:rPr sz="1200" spc="20" dirty="0">
                <a:latin typeface="Cambria"/>
                <a:cs typeface="Cambria"/>
              </a:rPr>
              <a:t>if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they </a:t>
            </a:r>
            <a:r>
              <a:rPr sz="1200" spc="70" dirty="0">
                <a:latin typeface="Cambria"/>
                <a:cs typeface="Cambria"/>
              </a:rPr>
              <a:t>want </a:t>
            </a:r>
            <a:r>
              <a:rPr sz="1200" spc="55" dirty="0">
                <a:latin typeface="Cambria"/>
                <a:cs typeface="Cambria"/>
              </a:rPr>
              <a:t>their </a:t>
            </a:r>
            <a:r>
              <a:rPr sz="1200" spc="65" dirty="0">
                <a:latin typeface="Cambria"/>
                <a:cs typeface="Cambria"/>
              </a:rPr>
              <a:t>programs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70" dirty="0">
                <a:latin typeface="Cambria"/>
                <a:cs typeface="Cambria"/>
              </a:rPr>
              <a:t>translated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correctly. </a:t>
            </a:r>
            <a:r>
              <a:rPr sz="1200" spc="65" dirty="0">
                <a:latin typeface="Cambria"/>
                <a:cs typeface="Cambria"/>
              </a:rPr>
              <a:t>Almost </a:t>
            </a:r>
            <a:r>
              <a:rPr sz="1200" spc="30" dirty="0">
                <a:latin typeface="Cambria"/>
                <a:cs typeface="Cambria"/>
              </a:rPr>
              <a:t>every </a:t>
            </a:r>
            <a:r>
              <a:rPr sz="1200" spc="70" dirty="0">
                <a:latin typeface="Cambria"/>
                <a:cs typeface="Cambria"/>
              </a:rPr>
              <a:t>commercial computer </a:t>
            </a:r>
            <a:r>
              <a:rPr sz="1200" spc="110" dirty="0">
                <a:latin typeface="Cambria"/>
                <a:cs typeface="Cambria"/>
              </a:rPr>
              <a:t>has </a:t>
            </a:r>
            <a:r>
              <a:rPr sz="1200" spc="60" dirty="0">
                <a:latin typeface="Cambria"/>
                <a:cs typeface="Cambria"/>
              </a:rPr>
              <a:t>its </a:t>
            </a:r>
            <a:r>
              <a:rPr sz="1200" spc="50" dirty="0">
                <a:latin typeface="Cambria"/>
                <a:cs typeface="Cambria"/>
              </a:rPr>
              <a:t>own </a:t>
            </a:r>
            <a:r>
              <a:rPr sz="1200" spc="65" dirty="0">
                <a:latin typeface="Cambria"/>
                <a:cs typeface="Cambria"/>
              </a:rPr>
              <a:t>particular </a:t>
            </a:r>
            <a:r>
              <a:rPr sz="1200" spc="75" dirty="0">
                <a:latin typeface="Cambria"/>
                <a:cs typeface="Cambria"/>
              </a:rPr>
              <a:t>assembly 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language.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2116582"/>
            <a:ext cx="1111885" cy="644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2900"/>
              </a:lnSpc>
              <a:spcBef>
                <a:spcPts val="95"/>
              </a:spcBef>
              <a:tabLst>
                <a:tab pos="88646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3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rules</a:t>
            </a:r>
            <a:r>
              <a:rPr sz="1200" spc="30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published	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manufacturer.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59782" y="2116582"/>
            <a:ext cx="481012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7625">
              <a:lnSpc>
                <a:spcPct val="112500"/>
              </a:lnSpc>
              <a:spcBef>
                <a:spcPts val="100"/>
              </a:spcBef>
              <a:tabLst>
                <a:tab pos="798830" algn="l"/>
                <a:tab pos="1381125" algn="l"/>
                <a:tab pos="1752600" algn="l"/>
                <a:tab pos="2437765" algn="l"/>
                <a:tab pos="3230245" algn="l"/>
                <a:tab pos="3711575" algn="l"/>
                <a:tab pos="4086225" algn="l"/>
              </a:tabLst>
            </a:pPr>
            <a:r>
              <a:rPr sz="1200" spc="45" dirty="0">
                <a:latin typeface="Cambria"/>
                <a:cs typeface="Cambria"/>
              </a:rPr>
              <a:t>writing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assembly</a:t>
            </a:r>
            <a:r>
              <a:rPr sz="1200" spc="33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language</a:t>
            </a:r>
            <a:r>
              <a:rPr sz="1200" spc="33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programs</a:t>
            </a:r>
            <a:r>
              <a:rPr sz="1200" spc="34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35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documented</a:t>
            </a:r>
            <a:r>
              <a:rPr sz="1200" spc="33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and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manuals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75" dirty="0">
                <a:latin typeface="Cambria"/>
                <a:cs typeface="Cambria"/>
              </a:rPr>
              <a:t>which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50" dirty="0">
                <a:latin typeface="Cambria"/>
                <a:cs typeface="Cambria"/>
              </a:rPr>
              <a:t>ar</a:t>
            </a:r>
            <a:r>
              <a:rPr sz="1200" spc="60" dirty="0">
                <a:latin typeface="Cambria"/>
                <a:cs typeface="Cambria"/>
              </a:rPr>
              <a:t>e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80" dirty="0">
                <a:latin typeface="Cambria"/>
                <a:cs typeface="Cambria"/>
              </a:rPr>
              <a:t>usuall</a:t>
            </a:r>
            <a:r>
              <a:rPr sz="1200" spc="100" dirty="0">
                <a:latin typeface="Cambria"/>
                <a:cs typeface="Cambria"/>
              </a:rPr>
              <a:t>y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55" dirty="0">
                <a:latin typeface="Cambria"/>
                <a:cs typeface="Cambria"/>
              </a:rPr>
              <a:t>availabl</a:t>
            </a:r>
            <a:r>
              <a:rPr sz="1200" spc="70" dirty="0">
                <a:latin typeface="Cambria"/>
                <a:cs typeface="Cambria"/>
              </a:rPr>
              <a:t>e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75" dirty="0">
                <a:latin typeface="Cambria"/>
                <a:cs typeface="Cambria"/>
              </a:rPr>
              <a:t>computer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2004" y="2858389"/>
            <a:ext cx="5968365" cy="1428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500"/>
              </a:lnSpc>
              <a:spcBef>
                <a:spcPts val="100"/>
              </a:spcBef>
              <a:tabLst>
                <a:tab pos="417195" algn="l"/>
                <a:tab pos="1209675" algn="l"/>
                <a:tab pos="1577975" algn="l"/>
                <a:tab pos="1948814" algn="l"/>
                <a:tab pos="3073400" algn="l"/>
                <a:tab pos="3406775" algn="l"/>
                <a:tab pos="3728085" algn="l"/>
                <a:tab pos="4459605" algn="l"/>
                <a:tab pos="5283835" algn="l"/>
              </a:tabLst>
            </a:pPr>
            <a:r>
              <a:rPr sz="1200" spc="15" dirty="0">
                <a:solidFill>
                  <a:srgbClr val="C00000"/>
                </a:solidFill>
                <a:latin typeface="Cambria"/>
                <a:cs typeface="Cambria"/>
              </a:rPr>
              <a:t>T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h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e</a:t>
            </a:r>
            <a:r>
              <a:rPr sz="1200" dirty="0">
                <a:solidFill>
                  <a:srgbClr val="C00000"/>
                </a:solidFill>
                <a:latin typeface="Cambria"/>
                <a:cs typeface="Cambria"/>
              </a:rPr>
              <a:t>	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following</a:t>
            </a:r>
            <a:r>
              <a:rPr sz="1200" dirty="0">
                <a:solidFill>
                  <a:srgbClr val="C00000"/>
                </a:solidFill>
                <a:latin typeface="Cambria"/>
                <a:cs typeface="Cambria"/>
              </a:rPr>
              <a:t>	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ar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e</a:t>
            </a:r>
            <a:r>
              <a:rPr sz="1200" dirty="0">
                <a:solidFill>
                  <a:srgbClr val="C00000"/>
                </a:solidFill>
                <a:latin typeface="Cambria"/>
                <a:cs typeface="Cambria"/>
              </a:rPr>
              <a:t>	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dirty="0">
                <a:solidFill>
                  <a:srgbClr val="C00000"/>
                </a:solidFill>
                <a:latin typeface="Cambria"/>
                <a:cs typeface="Cambria"/>
              </a:rPr>
              <a:t>	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requirements</a:t>
            </a:r>
            <a:r>
              <a:rPr sz="1200" dirty="0">
                <a:solidFill>
                  <a:srgbClr val="C00000"/>
                </a:solidFill>
                <a:latin typeface="Cambria"/>
                <a:cs typeface="Cambria"/>
              </a:rPr>
              <a:t>	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for</a:t>
            </a:r>
            <a:r>
              <a:rPr sz="1200" dirty="0">
                <a:solidFill>
                  <a:srgbClr val="C00000"/>
                </a:solidFill>
                <a:latin typeface="Cambria"/>
                <a:cs typeface="Cambria"/>
              </a:rPr>
              <a:t>	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a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n</a:t>
            </a:r>
            <a:r>
              <a:rPr sz="1200" dirty="0">
                <a:solidFill>
                  <a:srgbClr val="C00000"/>
                </a:solidFill>
                <a:latin typeface="Cambria"/>
                <a:cs typeface="Cambria"/>
              </a:rPr>
              <a:t>	</a:t>
            </a:r>
            <a:r>
              <a:rPr sz="1200" spc="35" dirty="0">
                <a:solidFill>
                  <a:srgbClr val="C00000"/>
                </a:solidFill>
                <a:latin typeface="Cambria"/>
                <a:cs typeface="Cambria"/>
              </a:rPr>
              <a:t>effective</a:t>
            </a:r>
            <a:r>
              <a:rPr sz="1200" dirty="0">
                <a:solidFill>
                  <a:srgbClr val="C00000"/>
                </a:solidFill>
                <a:latin typeface="Cambria"/>
                <a:cs typeface="Cambria"/>
              </a:rPr>
              <a:t>	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assembl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y</a:t>
            </a:r>
            <a:r>
              <a:rPr sz="1200" dirty="0">
                <a:solidFill>
                  <a:srgbClr val="C00000"/>
                </a:solidFill>
                <a:latin typeface="Cambria"/>
                <a:cs typeface="Cambria"/>
              </a:rPr>
              <a:t>	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language 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programming: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124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5" dirty="0">
                <a:latin typeface="Cambria"/>
                <a:cs typeface="Cambria"/>
              </a:rPr>
              <a:t>Programming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model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processor,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26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complete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set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details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processor,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254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map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I/O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map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system,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25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complete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details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assembler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including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rules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language.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2004" y="4744339"/>
            <a:ext cx="5971540" cy="461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spc="65" dirty="0">
                <a:latin typeface="Cambria"/>
                <a:cs typeface="Cambria"/>
              </a:rPr>
              <a:t>Programming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model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specifies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program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accessible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registers.</a:t>
            </a:r>
            <a:endParaRPr sz="1200">
              <a:latin typeface="Cambria"/>
              <a:cs typeface="Cambria"/>
            </a:endParaRPr>
          </a:p>
          <a:p>
            <a:pPr marL="12700" marR="6350" algn="just">
              <a:lnSpc>
                <a:spcPct val="113300"/>
              </a:lnSpc>
              <a:spcBef>
                <a:spcPts val="975"/>
              </a:spcBef>
            </a:pPr>
            <a:r>
              <a:rPr sz="1200" spc="60" dirty="0">
                <a:solidFill>
                  <a:srgbClr val="006FC0"/>
                </a:solidFill>
                <a:latin typeface="Cambria"/>
                <a:cs typeface="Cambria"/>
              </a:rPr>
              <a:t>The</a:t>
            </a:r>
            <a:r>
              <a:rPr sz="1200" spc="6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006FC0"/>
                </a:solidFill>
                <a:latin typeface="Cambria"/>
                <a:cs typeface="Cambria"/>
              </a:rPr>
              <a:t>assembler</a:t>
            </a:r>
            <a:r>
              <a:rPr sz="1200" spc="7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006FC0"/>
                </a:solidFill>
                <a:latin typeface="Cambria"/>
                <a:cs typeface="Cambria"/>
              </a:rPr>
              <a:t>converts</a:t>
            </a:r>
            <a:r>
              <a:rPr sz="1200" spc="6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006FC0"/>
                </a:solidFill>
                <a:latin typeface="Cambria"/>
                <a:cs typeface="Cambria"/>
              </a:rPr>
              <a:t>the</a:t>
            </a:r>
            <a:r>
              <a:rPr sz="1200" spc="75" dirty="0">
                <a:solidFill>
                  <a:srgbClr val="006FC0"/>
                </a:solidFill>
                <a:latin typeface="Cambria"/>
                <a:cs typeface="Cambria"/>
              </a:rPr>
              <a:t> assembly</a:t>
            </a:r>
            <a:r>
              <a:rPr sz="1200" spc="80" dirty="0">
                <a:solidFill>
                  <a:srgbClr val="006FC0"/>
                </a:solidFill>
                <a:latin typeface="Cambria"/>
                <a:cs typeface="Cambria"/>
              </a:rPr>
              <a:t> language</a:t>
            </a:r>
            <a:r>
              <a:rPr sz="1200" spc="8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006FC0"/>
                </a:solidFill>
                <a:latin typeface="Cambria"/>
                <a:cs typeface="Cambria"/>
              </a:rPr>
              <a:t>into</a:t>
            </a:r>
            <a:r>
              <a:rPr sz="1200" spc="6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spc="90" dirty="0">
                <a:solidFill>
                  <a:srgbClr val="006FC0"/>
                </a:solidFill>
                <a:latin typeface="Cambria"/>
                <a:cs typeface="Cambria"/>
              </a:rPr>
              <a:t>machine</a:t>
            </a:r>
            <a:r>
              <a:rPr sz="1200" spc="9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006FC0"/>
                </a:solidFill>
                <a:latin typeface="Cambria"/>
                <a:cs typeface="Cambria"/>
              </a:rPr>
              <a:t>language</a:t>
            </a:r>
            <a:r>
              <a:rPr sz="1200" spc="8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006FC0"/>
                </a:solidFill>
                <a:latin typeface="Cambria"/>
                <a:cs typeface="Cambria"/>
              </a:rPr>
              <a:t>for </a:t>
            </a:r>
            <a:r>
              <a:rPr sz="1200" spc="3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006FC0"/>
                </a:solidFill>
                <a:latin typeface="Cambria"/>
                <a:cs typeface="Cambria"/>
              </a:rPr>
              <a:t>execution.</a:t>
            </a:r>
            <a:endParaRPr sz="1200">
              <a:latin typeface="Cambria"/>
              <a:cs typeface="Cambria"/>
            </a:endParaRPr>
          </a:p>
          <a:p>
            <a:pPr marL="12700" marR="7620" algn="just">
              <a:lnSpc>
                <a:spcPct val="112900"/>
              </a:lnSpc>
              <a:spcBef>
                <a:spcPts val="990"/>
              </a:spcBef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80" dirty="0">
                <a:latin typeface="Cambria"/>
                <a:cs typeface="Cambria"/>
              </a:rPr>
              <a:t>basic unit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75" dirty="0">
                <a:latin typeface="Cambria"/>
                <a:cs typeface="Cambria"/>
              </a:rPr>
              <a:t>assembly </a:t>
            </a:r>
            <a:r>
              <a:rPr sz="1200" spc="80" dirty="0">
                <a:latin typeface="Cambria"/>
                <a:cs typeface="Cambria"/>
              </a:rPr>
              <a:t>language </a:t>
            </a:r>
            <a:r>
              <a:rPr sz="1200" spc="60" dirty="0">
                <a:latin typeface="Cambria"/>
                <a:cs typeface="Cambria"/>
              </a:rPr>
              <a:t>program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55" dirty="0">
                <a:latin typeface="Cambria"/>
                <a:cs typeface="Cambria"/>
              </a:rPr>
              <a:t>line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5" dirty="0">
                <a:latin typeface="Cambria"/>
                <a:cs typeface="Cambria"/>
              </a:rPr>
              <a:t>code. </a:t>
            </a:r>
            <a:r>
              <a:rPr sz="1200" spc="60" dirty="0">
                <a:latin typeface="Cambria"/>
                <a:cs typeface="Cambria"/>
              </a:rPr>
              <a:t>The specific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language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50" dirty="0">
                <a:latin typeface="Cambria"/>
                <a:cs typeface="Cambria"/>
              </a:rPr>
              <a:t>defined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5" dirty="0">
                <a:latin typeface="Cambria"/>
                <a:cs typeface="Cambria"/>
              </a:rPr>
              <a:t>set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rules </a:t>
            </a:r>
            <a:r>
              <a:rPr sz="1200" spc="80" dirty="0">
                <a:latin typeface="Cambria"/>
                <a:cs typeface="Cambria"/>
              </a:rPr>
              <a:t>that </a:t>
            </a:r>
            <a:r>
              <a:rPr sz="1200" spc="55" dirty="0">
                <a:latin typeface="Cambria"/>
                <a:cs typeface="Cambria"/>
              </a:rPr>
              <a:t>specify  </a:t>
            </a:r>
            <a:r>
              <a:rPr sz="1200" spc="70" dirty="0">
                <a:latin typeface="Cambria"/>
                <a:cs typeface="Cambria"/>
              </a:rPr>
              <a:t>the symbol </a:t>
            </a:r>
            <a:r>
              <a:rPr sz="1200" spc="85" dirty="0">
                <a:latin typeface="Cambria"/>
                <a:cs typeface="Cambria"/>
              </a:rPr>
              <a:t>that </a:t>
            </a:r>
            <a:r>
              <a:rPr sz="1200" spc="105" dirty="0">
                <a:latin typeface="Cambria"/>
                <a:cs typeface="Cambria"/>
              </a:rPr>
              <a:t>can </a:t>
            </a:r>
            <a:r>
              <a:rPr sz="1200" spc="60" dirty="0">
                <a:latin typeface="Cambria"/>
                <a:cs typeface="Cambria"/>
              </a:rPr>
              <a:t>be  </a:t>
            </a:r>
            <a:r>
              <a:rPr sz="1200" spc="85" dirty="0">
                <a:latin typeface="Cambria"/>
                <a:cs typeface="Cambria"/>
              </a:rPr>
              <a:t>used 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how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they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may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combined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form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line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code.</a:t>
            </a:r>
            <a:endParaRPr sz="120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1175"/>
              </a:spcBef>
            </a:pPr>
            <a:r>
              <a:rPr sz="1200" b="1" spc="75" dirty="0">
                <a:latin typeface="Cambria"/>
                <a:cs typeface="Cambria"/>
              </a:rPr>
              <a:t>Rules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of</a:t>
            </a:r>
            <a:r>
              <a:rPr sz="1200" b="1" spc="11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language:</a:t>
            </a:r>
            <a:endParaRPr sz="1200">
              <a:latin typeface="Cambria"/>
              <a:cs typeface="Cambria"/>
            </a:endParaRPr>
          </a:p>
          <a:p>
            <a:pPr marL="12700" marR="6985" algn="just">
              <a:lnSpc>
                <a:spcPct val="113300"/>
              </a:lnSpc>
              <a:spcBef>
                <a:spcPts val="969"/>
              </a:spcBef>
            </a:pPr>
            <a:r>
              <a:rPr sz="1200" spc="120" dirty="0">
                <a:latin typeface="Cambria"/>
                <a:cs typeface="Cambria"/>
              </a:rPr>
              <a:t>Each </a:t>
            </a:r>
            <a:r>
              <a:rPr sz="1200" spc="55" dirty="0">
                <a:latin typeface="Cambria"/>
                <a:cs typeface="Cambria"/>
              </a:rPr>
              <a:t>line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80" dirty="0">
                <a:latin typeface="Cambria"/>
                <a:cs typeface="Cambria"/>
              </a:rPr>
              <a:t>assembly language </a:t>
            </a:r>
            <a:r>
              <a:rPr sz="1200" spc="60" dirty="0">
                <a:latin typeface="Cambria"/>
                <a:cs typeface="Cambria"/>
              </a:rPr>
              <a:t>program </a:t>
            </a:r>
            <a:r>
              <a:rPr sz="1200" spc="65" dirty="0">
                <a:latin typeface="Cambria"/>
                <a:cs typeface="Cambria"/>
              </a:rPr>
              <a:t>is arranged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55" dirty="0">
                <a:latin typeface="Cambria"/>
                <a:cs typeface="Cambria"/>
              </a:rPr>
              <a:t>three </a:t>
            </a:r>
            <a:r>
              <a:rPr sz="1200" spc="95" dirty="0">
                <a:latin typeface="Cambria"/>
                <a:cs typeface="Cambria"/>
              </a:rPr>
              <a:t>columns </a:t>
            </a:r>
            <a:r>
              <a:rPr sz="1200" spc="65" dirty="0">
                <a:latin typeface="Cambria"/>
                <a:cs typeface="Cambria"/>
              </a:rPr>
              <a:t>called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fields.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field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specify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following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information: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1180"/>
              </a:spcBef>
              <a:buAutoNum type="arabicPeriod"/>
              <a:tabLst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label</a:t>
            </a:r>
            <a:r>
              <a:rPr sz="1200" spc="1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35" dirty="0">
                <a:solidFill>
                  <a:srgbClr val="C00000"/>
                </a:solidFill>
                <a:latin typeface="Cambria"/>
                <a:cs typeface="Cambria"/>
              </a:rPr>
              <a:t>field</a:t>
            </a:r>
            <a:r>
              <a:rPr sz="1200" spc="1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may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be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empty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30" dirty="0">
                <a:solidFill>
                  <a:srgbClr val="C00000"/>
                </a:solidFill>
                <a:latin typeface="Cambria"/>
                <a:cs typeface="Cambria"/>
              </a:rPr>
              <a:t>or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35" dirty="0">
                <a:solidFill>
                  <a:srgbClr val="C00000"/>
                </a:solidFill>
                <a:latin typeface="Cambria"/>
                <a:cs typeface="Cambria"/>
              </a:rPr>
              <a:t>it</a:t>
            </a:r>
            <a:r>
              <a:rPr sz="1200" spc="1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may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specify</a:t>
            </a:r>
            <a:r>
              <a:rPr sz="1200" spc="1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a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symbolic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address</a:t>
            </a:r>
            <a:r>
              <a:rPr sz="1200" spc="80" dirty="0">
                <a:latin typeface="Cambria"/>
                <a:cs typeface="Cambria"/>
              </a:rPr>
              <a:t>.</a:t>
            </a:r>
            <a:endParaRPr sz="1200">
              <a:latin typeface="Cambria"/>
              <a:cs typeface="Cambria"/>
            </a:endParaRPr>
          </a:p>
          <a:p>
            <a:pPr marL="469265" marR="5080" indent="-228600">
              <a:lnSpc>
                <a:spcPct val="112500"/>
              </a:lnSpc>
              <a:buClr>
                <a:srgbClr val="00AF50"/>
              </a:buClr>
              <a:buAutoNum type="arabicPeriod"/>
              <a:tabLst>
                <a:tab pos="469900" algn="l"/>
                <a:tab pos="949325" algn="l"/>
                <a:tab pos="1981835" algn="l"/>
                <a:tab pos="2503170" algn="l"/>
                <a:tab pos="3341370" algn="l"/>
                <a:tab pos="3636645" algn="l"/>
                <a:tab pos="4481195" algn="l"/>
                <a:tab pos="5511800" algn="l"/>
                <a:tab pos="5869940" algn="l"/>
              </a:tabLst>
            </a:pPr>
            <a:r>
              <a:rPr sz="1200" spc="15" dirty="0">
                <a:latin typeface="Cambria"/>
                <a:cs typeface="Cambria"/>
              </a:rPr>
              <a:t>T</a:t>
            </a:r>
            <a:r>
              <a:rPr sz="1200" spc="80" dirty="0">
                <a:latin typeface="Cambria"/>
                <a:cs typeface="Cambria"/>
              </a:rPr>
              <a:t>h</a:t>
            </a:r>
            <a:r>
              <a:rPr sz="1200" spc="75" dirty="0">
                <a:latin typeface="Cambria"/>
                <a:cs typeface="Cambria"/>
              </a:rPr>
              <a:t>e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70" dirty="0">
                <a:solidFill>
                  <a:srgbClr val="00AF50"/>
                </a:solidFill>
                <a:latin typeface="Cambria"/>
                <a:cs typeface="Cambria"/>
              </a:rPr>
              <a:t>instruction</a:t>
            </a:r>
            <a:r>
              <a:rPr sz="1200" dirty="0">
                <a:solidFill>
                  <a:srgbClr val="00AF50"/>
                </a:solidFill>
                <a:latin typeface="Cambria"/>
                <a:cs typeface="Cambria"/>
              </a:rPr>
              <a:t>	</a:t>
            </a:r>
            <a:r>
              <a:rPr sz="1200" spc="35" dirty="0">
                <a:solidFill>
                  <a:srgbClr val="00AF50"/>
                </a:solidFill>
                <a:latin typeface="Cambria"/>
                <a:cs typeface="Cambria"/>
              </a:rPr>
              <a:t>field</a:t>
            </a:r>
            <a:r>
              <a:rPr sz="1200" dirty="0">
                <a:solidFill>
                  <a:srgbClr val="00AF50"/>
                </a:solidFill>
                <a:latin typeface="Cambria"/>
                <a:cs typeface="Cambria"/>
              </a:rPr>
              <a:t>	</a:t>
            </a:r>
            <a:r>
              <a:rPr sz="1200" spc="65" dirty="0">
                <a:solidFill>
                  <a:srgbClr val="00AF50"/>
                </a:solidFill>
                <a:latin typeface="Cambria"/>
                <a:cs typeface="Cambria"/>
              </a:rPr>
              <a:t>speci</a:t>
            </a:r>
            <a:r>
              <a:rPr sz="1200" spc="45" dirty="0">
                <a:solidFill>
                  <a:srgbClr val="00AF50"/>
                </a:solidFill>
                <a:latin typeface="Cambria"/>
                <a:cs typeface="Cambria"/>
              </a:rPr>
              <a:t>fies</a:t>
            </a:r>
            <a:r>
              <a:rPr sz="1200" dirty="0">
                <a:solidFill>
                  <a:srgbClr val="00AF50"/>
                </a:solidFill>
                <a:latin typeface="Cambria"/>
                <a:cs typeface="Cambria"/>
              </a:rPr>
              <a:t>	</a:t>
            </a:r>
            <a:r>
              <a:rPr sz="1200" spc="110" dirty="0">
                <a:solidFill>
                  <a:srgbClr val="00AF50"/>
                </a:solidFill>
                <a:latin typeface="Cambria"/>
                <a:cs typeface="Cambria"/>
              </a:rPr>
              <a:t>a</a:t>
            </a:r>
            <a:r>
              <a:rPr sz="1200" dirty="0">
                <a:solidFill>
                  <a:srgbClr val="00AF50"/>
                </a:solidFill>
                <a:latin typeface="Cambria"/>
                <a:cs typeface="Cambria"/>
              </a:rPr>
              <a:t>	</a:t>
            </a:r>
            <a:r>
              <a:rPr sz="1200" spc="90" dirty="0">
                <a:solidFill>
                  <a:srgbClr val="00AF50"/>
                </a:solidFill>
                <a:latin typeface="Cambria"/>
                <a:cs typeface="Cambria"/>
              </a:rPr>
              <a:t>machine</a:t>
            </a:r>
            <a:r>
              <a:rPr sz="1200" dirty="0">
                <a:solidFill>
                  <a:srgbClr val="00AF50"/>
                </a:solidFill>
                <a:latin typeface="Cambria"/>
                <a:cs typeface="Cambria"/>
              </a:rPr>
              <a:t>	</a:t>
            </a:r>
            <a:r>
              <a:rPr sz="1200" spc="70" dirty="0">
                <a:solidFill>
                  <a:srgbClr val="00AF50"/>
                </a:solidFill>
                <a:latin typeface="Cambria"/>
                <a:cs typeface="Cambria"/>
              </a:rPr>
              <a:t>instruction</a:t>
            </a:r>
            <a:r>
              <a:rPr sz="1200" dirty="0">
                <a:solidFill>
                  <a:srgbClr val="00AF50"/>
                </a:solidFill>
                <a:latin typeface="Cambria"/>
                <a:cs typeface="Cambria"/>
              </a:rPr>
              <a:t>	</a:t>
            </a:r>
            <a:r>
              <a:rPr sz="1200" spc="30" dirty="0">
                <a:solidFill>
                  <a:srgbClr val="00AF50"/>
                </a:solidFill>
                <a:latin typeface="Cambria"/>
                <a:cs typeface="Cambria"/>
              </a:rPr>
              <a:t>o</a:t>
            </a:r>
            <a:r>
              <a:rPr sz="1200" spc="25" dirty="0">
                <a:solidFill>
                  <a:srgbClr val="00AF50"/>
                </a:solidFill>
                <a:latin typeface="Cambria"/>
                <a:cs typeface="Cambria"/>
              </a:rPr>
              <a:t>r</a:t>
            </a:r>
            <a:r>
              <a:rPr sz="1200" dirty="0">
                <a:solidFill>
                  <a:srgbClr val="00AF50"/>
                </a:solidFill>
                <a:latin typeface="Cambria"/>
                <a:cs typeface="Cambria"/>
              </a:rPr>
              <a:t>	</a:t>
            </a:r>
            <a:r>
              <a:rPr sz="1200" spc="65" dirty="0">
                <a:solidFill>
                  <a:srgbClr val="00AF50"/>
                </a:solidFill>
                <a:latin typeface="Cambria"/>
                <a:cs typeface="Cambria"/>
              </a:rPr>
              <a:t>a  </a:t>
            </a:r>
            <a:r>
              <a:rPr sz="1200" spc="75" dirty="0">
                <a:solidFill>
                  <a:srgbClr val="00AF50"/>
                </a:solidFill>
                <a:latin typeface="Cambria"/>
                <a:cs typeface="Cambria"/>
              </a:rPr>
              <a:t>pseudoinstruction.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195"/>
              </a:spcBef>
              <a:buAutoNum type="arabicPeriod"/>
              <a:tabLst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6F2F9F"/>
                </a:solidFill>
                <a:latin typeface="Cambria"/>
                <a:cs typeface="Cambria"/>
              </a:rPr>
              <a:t>comment</a:t>
            </a:r>
            <a:r>
              <a:rPr sz="1200" spc="114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35" dirty="0">
                <a:solidFill>
                  <a:srgbClr val="6F2F9F"/>
                </a:solidFill>
                <a:latin typeface="Cambria"/>
                <a:cs typeface="Cambria"/>
              </a:rPr>
              <a:t>field</a:t>
            </a:r>
            <a:r>
              <a:rPr sz="1200" spc="130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90" dirty="0">
                <a:solidFill>
                  <a:srgbClr val="6F2F9F"/>
                </a:solidFill>
                <a:latin typeface="Cambria"/>
                <a:cs typeface="Cambria"/>
              </a:rPr>
              <a:t>may</a:t>
            </a:r>
            <a:r>
              <a:rPr sz="1200" spc="120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6F2F9F"/>
                </a:solidFill>
                <a:latin typeface="Cambria"/>
                <a:cs typeface="Cambria"/>
              </a:rPr>
              <a:t>be</a:t>
            </a:r>
            <a:r>
              <a:rPr sz="1200" spc="114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6F2F9F"/>
                </a:solidFill>
                <a:latin typeface="Cambria"/>
                <a:cs typeface="Cambria"/>
              </a:rPr>
              <a:t>empty</a:t>
            </a:r>
            <a:r>
              <a:rPr sz="1200" spc="114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30" dirty="0">
                <a:solidFill>
                  <a:srgbClr val="6F2F9F"/>
                </a:solidFill>
                <a:latin typeface="Cambria"/>
                <a:cs typeface="Cambria"/>
              </a:rPr>
              <a:t>or</a:t>
            </a:r>
            <a:r>
              <a:rPr sz="1200" spc="120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35" dirty="0">
                <a:solidFill>
                  <a:srgbClr val="6F2F9F"/>
                </a:solidFill>
                <a:latin typeface="Cambria"/>
                <a:cs typeface="Cambria"/>
              </a:rPr>
              <a:t>it</a:t>
            </a:r>
            <a:r>
              <a:rPr sz="1200" spc="120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90" dirty="0">
                <a:solidFill>
                  <a:srgbClr val="6F2F9F"/>
                </a:solidFill>
                <a:latin typeface="Cambria"/>
                <a:cs typeface="Cambria"/>
              </a:rPr>
              <a:t>may</a:t>
            </a:r>
            <a:r>
              <a:rPr sz="1200" spc="114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6F2F9F"/>
                </a:solidFill>
                <a:latin typeface="Cambria"/>
                <a:cs typeface="Cambria"/>
              </a:rPr>
              <a:t>include</a:t>
            </a:r>
            <a:r>
              <a:rPr sz="1200" spc="125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6F2F9F"/>
                </a:solidFill>
                <a:latin typeface="Cambria"/>
                <a:cs typeface="Cambria"/>
              </a:rPr>
              <a:t>a</a:t>
            </a:r>
            <a:r>
              <a:rPr sz="1200" spc="114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90" dirty="0">
                <a:solidFill>
                  <a:srgbClr val="6F2F9F"/>
                </a:solidFill>
                <a:latin typeface="Cambria"/>
                <a:cs typeface="Cambria"/>
              </a:rPr>
              <a:t>comment.</a:t>
            </a:r>
            <a:endParaRPr sz="1200">
              <a:latin typeface="Cambria"/>
              <a:cs typeface="Cambria"/>
            </a:endParaRPr>
          </a:p>
          <a:p>
            <a:pPr marL="12700" marR="8890" algn="just">
              <a:lnSpc>
                <a:spcPct val="113300"/>
              </a:lnSpc>
              <a:spcBef>
                <a:spcPts val="969"/>
              </a:spcBef>
            </a:pPr>
            <a:r>
              <a:rPr sz="1200" b="1" spc="80" dirty="0">
                <a:latin typeface="Cambria"/>
                <a:cs typeface="Cambria"/>
              </a:rPr>
              <a:t>Symbolic </a:t>
            </a:r>
            <a:r>
              <a:rPr sz="1200" b="1" spc="50" dirty="0">
                <a:latin typeface="Cambria"/>
                <a:cs typeface="Cambria"/>
              </a:rPr>
              <a:t>Address: </a:t>
            </a:r>
            <a:r>
              <a:rPr sz="1200" spc="65" dirty="0">
                <a:latin typeface="Cambria"/>
                <a:cs typeface="Cambria"/>
              </a:rPr>
              <a:t>A symbolic </a:t>
            </a:r>
            <a:r>
              <a:rPr sz="1200" spc="70" dirty="0">
                <a:latin typeface="Cambria"/>
                <a:cs typeface="Cambria"/>
              </a:rPr>
              <a:t>address </a:t>
            </a:r>
            <a:r>
              <a:rPr sz="1200" spc="80" dirty="0">
                <a:latin typeface="Cambria"/>
                <a:cs typeface="Cambria"/>
              </a:rPr>
              <a:t>consists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one,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3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  </a:t>
            </a:r>
            <a:r>
              <a:rPr sz="1200" spc="55" dirty="0">
                <a:latin typeface="Cambria"/>
                <a:cs typeface="Cambria"/>
              </a:rPr>
              <a:t>three </a:t>
            </a:r>
            <a:r>
              <a:rPr sz="1200" spc="90" dirty="0">
                <a:latin typeface="Cambria"/>
                <a:cs typeface="Cambria"/>
              </a:rPr>
              <a:t>but </a:t>
            </a:r>
            <a:r>
              <a:rPr sz="1200" spc="60" dirty="0">
                <a:latin typeface="Cambria"/>
                <a:cs typeface="Cambria"/>
              </a:rPr>
              <a:t>not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more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than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three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alphanumeric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characters.</a:t>
            </a:r>
            <a:endParaRPr sz="1200">
              <a:latin typeface="Cambria"/>
              <a:cs typeface="Cambria"/>
            </a:endParaRPr>
          </a:p>
          <a:p>
            <a:pPr marL="469265" marR="6985" indent="-228600">
              <a:lnSpc>
                <a:spcPct val="111700"/>
              </a:lnSpc>
              <a:spcBef>
                <a:spcPts val="108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first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character</a:t>
            </a:r>
            <a:r>
              <a:rPr sz="1200" spc="24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must</a:t>
            </a:r>
            <a:r>
              <a:rPr sz="1200" spc="20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letter,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next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28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may</a:t>
            </a:r>
            <a:r>
              <a:rPr sz="1200" spc="229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letters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or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numerals.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26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symbol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can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chosen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arbitrarily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programmer.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07339"/>
            <a:ext cx="5971540" cy="2258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marR="10795" indent="-228600">
              <a:lnSpc>
                <a:spcPct val="112500"/>
              </a:lnSpc>
              <a:spcBef>
                <a:spcPts val="10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symbolic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label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field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terminated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comma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so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it </a:t>
            </a:r>
            <a:r>
              <a:rPr sz="1200" spc="-24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will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recognized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label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assembler.</a:t>
            </a:r>
            <a:endParaRPr sz="1200">
              <a:latin typeface="Cambria"/>
              <a:cs typeface="Cambria"/>
            </a:endParaRPr>
          </a:p>
          <a:p>
            <a:pPr marL="12700" marR="6350">
              <a:lnSpc>
                <a:spcPct val="113500"/>
              </a:lnSpc>
              <a:spcBef>
                <a:spcPts val="980"/>
              </a:spcBef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229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229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field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229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assembly</a:t>
            </a:r>
            <a:r>
              <a:rPr sz="1200" spc="229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language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program</a:t>
            </a:r>
            <a:r>
              <a:rPr sz="1200" spc="229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may</a:t>
            </a:r>
            <a:r>
              <a:rPr sz="1200" spc="229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specify</a:t>
            </a:r>
            <a:r>
              <a:rPr sz="1200" spc="229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one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229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following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items: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1165"/>
              </a:spcBef>
              <a:buAutoNum type="arabicPeriod"/>
              <a:tabLst>
                <a:tab pos="469900" algn="l"/>
              </a:tabLst>
            </a:pP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memory-reference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15" dirty="0">
                <a:latin typeface="Cambria"/>
                <a:cs typeface="Cambria"/>
              </a:rPr>
              <a:t>(MRI)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180"/>
              </a:spcBef>
              <a:buAutoNum type="arabicPeriod"/>
              <a:tabLst>
                <a:tab pos="469900" algn="l"/>
              </a:tabLst>
            </a:pP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register-reference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input-output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(non-MRI).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190"/>
              </a:spcBef>
              <a:buAutoNum type="arabicPeriod"/>
              <a:tabLst>
                <a:tab pos="469900" algn="l"/>
              </a:tabLst>
            </a:pP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pseudoinstruction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without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operand</a:t>
            </a:r>
            <a:endParaRPr sz="1200">
              <a:latin typeface="Cambria"/>
              <a:cs typeface="Cambria"/>
            </a:endParaRPr>
          </a:p>
          <a:p>
            <a:pPr marL="12700" marR="5080">
              <a:lnSpc>
                <a:spcPct val="113300"/>
              </a:lnSpc>
              <a:spcBef>
                <a:spcPts val="975"/>
              </a:spcBef>
            </a:pP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pseudo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not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machine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but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rather</a:t>
            </a:r>
            <a:r>
              <a:rPr sz="1200" spc="20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assembler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giving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information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about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some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phase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translation.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e.g.</a:t>
            </a:r>
            <a:endParaRPr sz="1200">
              <a:latin typeface="Cambria"/>
              <a:cs typeface="Cambr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722373" y="2711449"/>
          <a:ext cx="4321810" cy="9086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9625"/>
                <a:gridCol w="3512185"/>
              </a:tblGrid>
              <a:tr h="364236">
                <a:tc>
                  <a:txBody>
                    <a:bodyPr/>
                    <a:lstStyle/>
                    <a:p>
                      <a:pPr marL="67945">
                        <a:lnSpc>
                          <a:spcPts val="1405"/>
                        </a:lnSpc>
                      </a:pPr>
                      <a:r>
                        <a:rPr sz="1200" spc="180" dirty="0">
                          <a:latin typeface="Cambria"/>
                          <a:cs typeface="Cambria"/>
                        </a:rPr>
                        <a:t>DEC</a:t>
                      </a:r>
                      <a:r>
                        <a:rPr sz="1200" spc="7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70" dirty="0">
                          <a:latin typeface="Cambria"/>
                          <a:cs typeface="Cambria"/>
                        </a:rPr>
                        <a:t>N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64769">
                        <a:lnSpc>
                          <a:spcPts val="1400"/>
                        </a:lnSpc>
                      </a:pPr>
                      <a:r>
                        <a:rPr sz="1200" spc="80" dirty="0">
                          <a:latin typeface="Cambria"/>
                          <a:cs typeface="Cambria"/>
                        </a:rPr>
                        <a:t>Signed</a:t>
                      </a:r>
                      <a:r>
                        <a:rPr sz="1200" spc="18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65" dirty="0">
                          <a:latin typeface="Cambria"/>
                          <a:cs typeface="Cambria"/>
                        </a:rPr>
                        <a:t>decimal</a:t>
                      </a:r>
                      <a:r>
                        <a:rPr sz="1200" spc="19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90" dirty="0">
                          <a:latin typeface="Cambria"/>
                          <a:cs typeface="Cambria"/>
                        </a:rPr>
                        <a:t>number</a:t>
                      </a:r>
                      <a:r>
                        <a:rPr sz="1200" spc="18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70" dirty="0">
                          <a:latin typeface="Cambria"/>
                          <a:cs typeface="Cambria"/>
                        </a:rPr>
                        <a:t>N</a:t>
                      </a:r>
                      <a:r>
                        <a:rPr sz="1200" spc="19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40" dirty="0">
                          <a:latin typeface="Cambria"/>
                          <a:cs typeface="Cambria"/>
                        </a:rPr>
                        <a:t>to</a:t>
                      </a:r>
                      <a:r>
                        <a:rPr sz="1200" spc="18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60" dirty="0">
                          <a:latin typeface="Cambria"/>
                          <a:cs typeface="Cambria"/>
                        </a:rPr>
                        <a:t>be</a:t>
                      </a:r>
                      <a:r>
                        <a:rPr sz="1200" spc="20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55" dirty="0">
                          <a:latin typeface="Cambria"/>
                          <a:cs typeface="Cambria"/>
                        </a:rPr>
                        <a:t>converted</a:t>
                      </a:r>
                      <a:r>
                        <a:rPr sz="1200" spc="18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40" dirty="0">
                          <a:latin typeface="Cambria"/>
                          <a:cs typeface="Cambria"/>
                        </a:rPr>
                        <a:t>to </a:t>
                      </a:r>
                      <a:r>
                        <a:rPr sz="1200" spc="-24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65" dirty="0">
                          <a:latin typeface="Cambria"/>
                          <a:cs typeface="Cambria"/>
                        </a:rPr>
                        <a:t>binary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4448">
                <a:tc>
                  <a:txBody>
                    <a:bodyPr/>
                    <a:lstStyle/>
                    <a:p>
                      <a:pPr marL="67945">
                        <a:lnSpc>
                          <a:spcPts val="1405"/>
                        </a:lnSpc>
                      </a:pPr>
                      <a:r>
                        <a:rPr sz="1200" spc="170" dirty="0">
                          <a:latin typeface="Cambria"/>
                          <a:cs typeface="Cambria"/>
                        </a:rPr>
                        <a:t>ORG</a:t>
                      </a:r>
                      <a:r>
                        <a:rPr sz="1200" spc="7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70" dirty="0">
                          <a:latin typeface="Cambria"/>
                          <a:cs typeface="Cambria"/>
                        </a:rPr>
                        <a:t>N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61594" algn="just">
                        <a:lnSpc>
                          <a:spcPts val="1400"/>
                        </a:lnSpc>
                      </a:pPr>
                      <a:r>
                        <a:rPr sz="1200" spc="80" dirty="0">
                          <a:latin typeface="Cambria"/>
                          <a:cs typeface="Cambria"/>
                        </a:rPr>
                        <a:t>Hexadecimal</a:t>
                      </a:r>
                      <a:r>
                        <a:rPr sz="1200" spc="42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90" dirty="0">
                          <a:latin typeface="Cambria"/>
                          <a:cs typeface="Cambria"/>
                        </a:rPr>
                        <a:t>number</a:t>
                      </a:r>
                      <a:r>
                        <a:rPr sz="1200" spc="9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70" dirty="0">
                          <a:latin typeface="Cambria"/>
                          <a:cs typeface="Cambria"/>
                        </a:rPr>
                        <a:t>N</a:t>
                      </a:r>
                      <a:r>
                        <a:rPr sz="1200" spc="7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65" dirty="0">
                          <a:latin typeface="Cambria"/>
                          <a:cs typeface="Cambria"/>
                        </a:rPr>
                        <a:t>is</a:t>
                      </a:r>
                      <a:r>
                        <a:rPr sz="1200" spc="70" dirty="0">
                          <a:latin typeface="Cambria"/>
                          <a:cs typeface="Cambria"/>
                        </a:rPr>
                        <a:t> the</a:t>
                      </a:r>
                      <a:r>
                        <a:rPr sz="1200" spc="7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65" dirty="0">
                          <a:latin typeface="Cambria"/>
                          <a:cs typeface="Cambria"/>
                        </a:rPr>
                        <a:t>memory </a:t>
                      </a:r>
                      <a:r>
                        <a:rPr sz="1200" spc="7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60" dirty="0">
                          <a:latin typeface="Cambria"/>
                          <a:cs typeface="Cambria"/>
                        </a:rPr>
                        <a:t>location </a:t>
                      </a:r>
                      <a:r>
                        <a:rPr sz="1200" spc="25" dirty="0">
                          <a:latin typeface="Cambria"/>
                          <a:cs typeface="Cambria"/>
                        </a:rPr>
                        <a:t>for </a:t>
                      </a:r>
                      <a:r>
                        <a:rPr sz="1200" spc="70" dirty="0">
                          <a:latin typeface="Cambria"/>
                          <a:cs typeface="Cambria"/>
                        </a:rPr>
                        <a:t>the instruction </a:t>
                      </a:r>
                      <a:r>
                        <a:rPr sz="1200" spc="30" dirty="0">
                          <a:latin typeface="Cambria"/>
                          <a:cs typeface="Cambria"/>
                        </a:rPr>
                        <a:t>or </a:t>
                      </a:r>
                      <a:r>
                        <a:rPr sz="1200" spc="65" dirty="0">
                          <a:latin typeface="Cambria"/>
                          <a:cs typeface="Cambria"/>
                        </a:rPr>
                        <a:t>operand </a:t>
                      </a:r>
                      <a:r>
                        <a:rPr sz="1200" spc="55" dirty="0">
                          <a:latin typeface="Cambria"/>
                          <a:cs typeface="Cambria"/>
                        </a:rPr>
                        <a:t>listed </a:t>
                      </a:r>
                      <a:r>
                        <a:rPr sz="1200" spc="6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70" dirty="0">
                          <a:latin typeface="Cambria"/>
                          <a:cs typeface="Cambria"/>
                        </a:rPr>
                        <a:t>in</a:t>
                      </a:r>
                      <a:r>
                        <a:rPr sz="1200" spc="114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65" dirty="0">
                          <a:latin typeface="Cambria"/>
                          <a:cs typeface="Cambria"/>
                        </a:rPr>
                        <a:t>the</a:t>
                      </a:r>
                      <a:r>
                        <a:rPr sz="1200" spc="114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40" dirty="0">
                          <a:latin typeface="Cambria"/>
                          <a:cs typeface="Cambria"/>
                        </a:rPr>
                        <a:t>following</a:t>
                      </a:r>
                      <a:r>
                        <a:rPr sz="1200" spc="12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55" dirty="0">
                          <a:latin typeface="Cambria"/>
                          <a:cs typeface="Cambria"/>
                        </a:rPr>
                        <a:t>line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02004" y="3912235"/>
            <a:ext cx="5969000" cy="644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2900"/>
              </a:lnSpc>
              <a:spcBef>
                <a:spcPts val="95"/>
              </a:spcBef>
            </a:pPr>
            <a:r>
              <a:rPr sz="1200" spc="60" dirty="0">
                <a:latin typeface="Cambria"/>
                <a:cs typeface="Cambria"/>
              </a:rPr>
              <a:t>The third </a:t>
            </a:r>
            <a:r>
              <a:rPr sz="1200" spc="35" dirty="0">
                <a:latin typeface="Cambria"/>
                <a:cs typeface="Cambria"/>
              </a:rPr>
              <a:t>field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0" dirty="0">
                <a:latin typeface="Cambria"/>
                <a:cs typeface="Cambria"/>
              </a:rPr>
              <a:t>program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45" dirty="0">
                <a:latin typeface="Cambria"/>
                <a:cs typeface="Cambria"/>
              </a:rPr>
              <a:t>reserved  </a:t>
            </a:r>
            <a:r>
              <a:rPr sz="1200" spc="25" dirty="0">
                <a:latin typeface="Cambria"/>
                <a:cs typeface="Cambria"/>
              </a:rPr>
              <a:t>for  </a:t>
            </a:r>
            <a:r>
              <a:rPr sz="1200" spc="90" dirty="0">
                <a:latin typeface="Cambria"/>
                <a:cs typeface="Cambria"/>
              </a:rPr>
              <a:t>comments. </a:t>
            </a:r>
            <a:r>
              <a:rPr sz="1200" spc="65" dirty="0">
                <a:latin typeface="Cambria"/>
                <a:cs typeface="Cambria"/>
              </a:rPr>
              <a:t>A </a:t>
            </a:r>
            <a:r>
              <a:rPr sz="1200" spc="50" dirty="0">
                <a:latin typeface="Cambria"/>
                <a:cs typeface="Cambria"/>
              </a:rPr>
              <a:t>line  </a:t>
            </a:r>
            <a:r>
              <a:rPr sz="1200" spc="25" dirty="0">
                <a:latin typeface="Cambria"/>
                <a:cs typeface="Cambria"/>
              </a:rPr>
              <a:t>of  </a:t>
            </a:r>
            <a:r>
              <a:rPr sz="1200" spc="60" dirty="0">
                <a:latin typeface="Cambria"/>
                <a:cs typeface="Cambria"/>
              </a:rPr>
              <a:t>code </a:t>
            </a:r>
            <a:r>
              <a:rPr sz="1200" spc="90" dirty="0">
                <a:latin typeface="Cambria"/>
                <a:cs typeface="Cambria"/>
              </a:rPr>
              <a:t>may </a:t>
            </a:r>
            <a:r>
              <a:rPr sz="1200" spc="25" dirty="0">
                <a:latin typeface="Cambria"/>
                <a:cs typeface="Cambria"/>
              </a:rPr>
              <a:t>or 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may </a:t>
            </a:r>
            <a:r>
              <a:rPr sz="1200" spc="65" dirty="0">
                <a:latin typeface="Cambria"/>
                <a:cs typeface="Cambria"/>
              </a:rPr>
              <a:t>not </a:t>
            </a:r>
            <a:r>
              <a:rPr sz="1200" spc="70" dirty="0">
                <a:latin typeface="Cambria"/>
                <a:cs typeface="Cambria"/>
              </a:rPr>
              <a:t>have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90" dirty="0">
                <a:latin typeface="Cambria"/>
                <a:cs typeface="Cambria"/>
              </a:rPr>
              <a:t>comment, but </a:t>
            </a:r>
            <a:r>
              <a:rPr sz="1200" spc="20" dirty="0">
                <a:latin typeface="Cambria"/>
                <a:cs typeface="Cambria"/>
              </a:rPr>
              <a:t>if </a:t>
            </a:r>
            <a:r>
              <a:rPr sz="1200" spc="35" dirty="0">
                <a:latin typeface="Cambria"/>
                <a:cs typeface="Cambria"/>
              </a:rPr>
              <a:t>it </a:t>
            </a:r>
            <a:r>
              <a:rPr sz="1200" spc="114" dirty="0">
                <a:latin typeface="Cambria"/>
                <a:cs typeface="Cambria"/>
              </a:rPr>
              <a:t>has, </a:t>
            </a:r>
            <a:r>
              <a:rPr sz="1200" spc="40" dirty="0">
                <a:latin typeface="Cambria"/>
                <a:cs typeface="Cambria"/>
              </a:rPr>
              <a:t>it </a:t>
            </a:r>
            <a:r>
              <a:rPr sz="1200" spc="110" dirty="0">
                <a:latin typeface="Cambria"/>
                <a:cs typeface="Cambria"/>
              </a:rPr>
              <a:t>must 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55" dirty="0">
                <a:latin typeface="Cambria"/>
                <a:cs typeface="Cambria"/>
              </a:rPr>
              <a:t>preceded </a:t>
            </a:r>
            <a:r>
              <a:rPr sz="1200" spc="60" dirty="0">
                <a:latin typeface="Cambria"/>
                <a:cs typeface="Cambria"/>
              </a:rPr>
              <a:t>by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95" dirty="0">
                <a:latin typeface="Cambria"/>
                <a:cs typeface="Cambria"/>
              </a:rPr>
              <a:t>slash </a:t>
            </a:r>
            <a:r>
              <a:rPr sz="1200" spc="25" dirty="0">
                <a:latin typeface="Cambria"/>
                <a:cs typeface="Cambria"/>
              </a:rPr>
              <a:t>for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assembler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recognize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beginning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comment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field.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5599" y="4803555"/>
            <a:ext cx="5374032" cy="3061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1056"/>
            <a:ext cx="5970905" cy="7299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0" dirty="0">
                <a:latin typeface="Cambria"/>
                <a:cs typeface="Cambria"/>
              </a:rPr>
              <a:t>Assembler:</a:t>
            </a:r>
            <a:endParaRPr sz="1200">
              <a:latin typeface="Cambria"/>
              <a:cs typeface="Cambria"/>
            </a:endParaRPr>
          </a:p>
          <a:p>
            <a:pPr marL="12700" marR="5715" algn="just">
              <a:lnSpc>
                <a:spcPct val="113300"/>
              </a:lnSpc>
              <a:spcBef>
                <a:spcPts val="969"/>
              </a:spcBef>
            </a:pPr>
            <a:r>
              <a:rPr sz="1200" spc="90" dirty="0">
                <a:latin typeface="Cambria"/>
                <a:cs typeface="Cambria"/>
              </a:rPr>
              <a:t>An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assembler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program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that</a:t>
            </a: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accepts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a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symbolic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language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program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95" dirty="0">
                <a:solidFill>
                  <a:srgbClr val="C00000"/>
                </a:solidFill>
                <a:latin typeface="Cambria"/>
                <a:cs typeface="Cambria"/>
              </a:rPr>
              <a:t>and 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produces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its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binary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machine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language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equivalent</a:t>
            </a:r>
            <a:r>
              <a:rPr sz="1200" spc="70" dirty="0">
                <a:latin typeface="Cambria"/>
                <a:cs typeface="Cambria"/>
              </a:rPr>
              <a:t>.</a:t>
            </a:r>
            <a:endParaRPr sz="1200">
              <a:latin typeface="Cambria"/>
              <a:cs typeface="Cambria"/>
            </a:endParaRPr>
          </a:p>
          <a:p>
            <a:pPr marL="469265" marR="10160" indent="-228600">
              <a:lnSpc>
                <a:spcPct val="112500"/>
              </a:lnSpc>
              <a:spcBef>
                <a:spcPts val="108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</a:t>
            </a:r>
            <a:r>
              <a:rPr sz="1200" spc="24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symbolic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program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25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called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source</a:t>
            </a:r>
            <a:r>
              <a:rPr sz="1200" spc="24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program</a:t>
            </a:r>
            <a:r>
              <a:rPr sz="1200" spc="25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2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resulting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program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called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object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program.</a:t>
            </a:r>
            <a:endParaRPr sz="1200">
              <a:latin typeface="Cambria"/>
              <a:cs typeface="Cambria"/>
            </a:endParaRPr>
          </a:p>
          <a:p>
            <a:pPr marL="12700" marR="5080" algn="just">
              <a:lnSpc>
                <a:spcPct val="113300"/>
              </a:lnSpc>
              <a:spcBef>
                <a:spcPts val="969"/>
              </a:spcBef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assembler </a:t>
            </a:r>
            <a:r>
              <a:rPr sz="1200" spc="65" dirty="0">
                <a:latin typeface="Cambria"/>
                <a:cs typeface="Cambria"/>
              </a:rPr>
              <a:t>is 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0" dirty="0">
                <a:latin typeface="Cambria"/>
                <a:cs typeface="Cambria"/>
              </a:rPr>
              <a:t>program  </a:t>
            </a:r>
            <a:r>
              <a:rPr sz="1200" spc="85" dirty="0">
                <a:latin typeface="Cambria"/>
                <a:cs typeface="Cambria"/>
              </a:rPr>
              <a:t>that </a:t>
            </a:r>
            <a:r>
              <a:rPr sz="1200" spc="55" dirty="0">
                <a:latin typeface="Cambria"/>
                <a:cs typeface="Cambria"/>
              </a:rPr>
              <a:t>operates  </a:t>
            </a:r>
            <a:r>
              <a:rPr sz="1200" spc="75" dirty="0">
                <a:latin typeface="Cambria"/>
                <a:cs typeface="Cambria"/>
              </a:rPr>
              <a:t>on character </a:t>
            </a:r>
            <a:r>
              <a:rPr sz="1200" spc="65" dirty="0">
                <a:latin typeface="Cambria"/>
                <a:cs typeface="Cambria"/>
              </a:rPr>
              <a:t>strings 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70" dirty="0">
                <a:latin typeface="Cambria"/>
                <a:cs typeface="Cambria"/>
              </a:rPr>
              <a:t>produces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60" dirty="0">
                <a:latin typeface="Cambria"/>
                <a:cs typeface="Cambria"/>
              </a:rPr>
              <a:t>equivalent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interpretation.</a:t>
            </a:r>
            <a:endParaRPr sz="1200">
              <a:latin typeface="Cambria"/>
              <a:cs typeface="Cambria"/>
            </a:endParaRPr>
          </a:p>
          <a:p>
            <a:pPr marL="12700" marR="5080" algn="just">
              <a:lnSpc>
                <a:spcPct val="112599"/>
              </a:lnSpc>
              <a:spcBef>
                <a:spcPts val="994"/>
              </a:spcBef>
            </a:pPr>
            <a:r>
              <a:rPr sz="1200" spc="30" dirty="0">
                <a:latin typeface="Cambria"/>
                <a:cs typeface="Cambria"/>
              </a:rPr>
              <a:t>Prior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65" dirty="0">
                <a:latin typeface="Cambria"/>
                <a:cs typeface="Cambria"/>
              </a:rPr>
              <a:t>starting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assembly </a:t>
            </a:r>
            <a:r>
              <a:rPr sz="1200" spc="70" dirty="0">
                <a:latin typeface="Cambria"/>
                <a:cs typeface="Cambria"/>
              </a:rPr>
              <a:t>process, </a:t>
            </a:r>
            <a:r>
              <a:rPr sz="1200" spc="65" dirty="0">
                <a:latin typeface="Cambria"/>
                <a:cs typeface="Cambria"/>
              </a:rPr>
              <a:t>the symbolic </a:t>
            </a:r>
            <a:r>
              <a:rPr sz="1200" spc="60" dirty="0">
                <a:latin typeface="Cambria"/>
                <a:cs typeface="Cambria"/>
              </a:rPr>
              <a:t>program </a:t>
            </a:r>
            <a:r>
              <a:rPr sz="1200" spc="110" dirty="0">
                <a:latin typeface="Cambria"/>
                <a:cs typeface="Cambria"/>
              </a:rPr>
              <a:t>must 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55" dirty="0">
                <a:latin typeface="Cambria"/>
                <a:cs typeface="Cambria"/>
              </a:rPr>
              <a:t>stored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75" dirty="0">
                <a:latin typeface="Cambria"/>
                <a:cs typeface="Cambria"/>
              </a:rPr>
              <a:t> memory. </a:t>
            </a: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user </a:t>
            </a:r>
            <a:r>
              <a:rPr sz="1200" spc="60" dirty="0">
                <a:latin typeface="Cambria"/>
                <a:cs typeface="Cambria"/>
              </a:rPr>
              <a:t>types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symbolic </a:t>
            </a:r>
            <a:r>
              <a:rPr sz="1200" spc="60" dirty="0">
                <a:latin typeface="Cambria"/>
                <a:cs typeface="Cambria"/>
              </a:rPr>
              <a:t>program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on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75" dirty="0">
                <a:latin typeface="Cambria"/>
                <a:cs typeface="Cambria"/>
              </a:rPr>
              <a:t>terminal. </a:t>
            </a:r>
            <a:r>
              <a:rPr sz="1200" spc="65" dirty="0">
                <a:latin typeface="Cambria"/>
                <a:cs typeface="Cambria"/>
              </a:rPr>
              <a:t>A </a:t>
            </a:r>
            <a:r>
              <a:rPr sz="1200" spc="50" dirty="0">
                <a:latin typeface="Cambria"/>
                <a:cs typeface="Cambria"/>
              </a:rPr>
              <a:t>loader  </a:t>
            </a:r>
            <a:r>
              <a:rPr sz="1200" spc="60" dirty="0">
                <a:latin typeface="Cambria"/>
                <a:cs typeface="Cambria"/>
              </a:rPr>
              <a:t>program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90" dirty="0">
                <a:latin typeface="Cambria"/>
                <a:cs typeface="Cambria"/>
              </a:rPr>
              <a:t>used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85" dirty="0">
                <a:latin typeface="Cambria"/>
                <a:cs typeface="Cambria"/>
              </a:rPr>
              <a:t>input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80" dirty="0">
                <a:latin typeface="Cambria"/>
                <a:cs typeface="Cambria"/>
              </a:rPr>
              <a:t>characters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symbolic </a:t>
            </a:r>
            <a:r>
              <a:rPr sz="1200" spc="60" dirty="0">
                <a:latin typeface="Cambria"/>
                <a:cs typeface="Cambria"/>
              </a:rPr>
              <a:t>program </a:t>
            </a:r>
            <a:r>
              <a:rPr sz="1200" spc="55" dirty="0">
                <a:latin typeface="Cambria"/>
                <a:cs typeface="Cambria"/>
              </a:rPr>
              <a:t>into </a:t>
            </a:r>
            <a:r>
              <a:rPr sz="1200" spc="75" dirty="0">
                <a:latin typeface="Cambria"/>
                <a:cs typeface="Cambria"/>
              </a:rPr>
              <a:t>memory. </a:t>
            </a:r>
            <a:r>
              <a:rPr sz="1200" spc="95" dirty="0">
                <a:latin typeface="Cambria"/>
                <a:cs typeface="Cambria"/>
              </a:rPr>
              <a:t>Since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program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consists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symbols,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its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representation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must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use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alphanumeric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character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code.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1200" b="1" spc="40" dirty="0">
                <a:latin typeface="Cambria"/>
                <a:cs typeface="Cambria"/>
              </a:rPr>
              <a:t>Working</a:t>
            </a:r>
            <a:r>
              <a:rPr sz="1200" b="1" spc="12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of</a:t>
            </a:r>
            <a:r>
              <a:rPr sz="1200" b="1" spc="120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Assembler: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pass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assembler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scans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entire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symbolic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program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twice: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124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90" dirty="0">
                <a:solidFill>
                  <a:srgbClr val="6F2F9F"/>
                </a:solidFill>
                <a:latin typeface="Cambria"/>
                <a:cs typeface="Cambria"/>
              </a:rPr>
              <a:t>During</a:t>
            </a:r>
            <a:r>
              <a:rPr sz="1200" spc="105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6F2F9F"/>
                </a:solidFill>
                <a:latin typeface="Cambria"/>
                <a:cs typeface="Cambria"/>
              </a:rPr>
              <a:t>the</a:t>
            </a:r>
            <a:r>
              <a:rPr sz="1200" spc="110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45" dirty="0">
                <a:solidFill>
                  <a:srgbClr val="6F2F9F"/>
                </a:solidFill>
                <a:latin typeface="Cambria"/>
                <a:cs typeface="Cambria"/>
              </a:rPr>
              <a:t>first</a:t>
            </a:r>
            <a:r>
              <a:rPr sz="1200" spc="110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6F2F9F"/>
                </a:solidFill>
                <a:latin typeface="Cambria"/>
                <a:cs typeface="Cambria"/>
              </a:rPr>
              <a:t>pass:</a:t>
            </a:r>
            <a:endParaRPr sz="1200">
              <a:latin typeface="Cambria"/>
              <a:cs typeface="Cambria"/>
            </a:endParaRPr>
          </a:p>
          <a:p>
            <a:pPr marL="926465" marR="5715" lvl="1" indent="-228600">
              <a:lnSpc>
                <a:spcPct val="112500"/>
              </a:lnSpc>
              <a:buFont typeface="Courier New"/>
              <a:buChar char="o"/>
              <a:tabLst>
                <a:tab pos="927100" algn="l"/>
                <a:tab pos="1165860" algn="l"/>
                <a:tab pos="2006600" algn="l"/>
                <a:tab pos="2223770" algn="l"/>
                <a:tab pos="2716530" algn="l"/>
                <a:tab pos="3148965" algn="l"/>
                <a:tab pos="4005579" algn="l"/>
                <a:tab pos="4312920" algn="l"/>
                <a:tab pos="5374640" algn="l"/>
              </a:tabLst>
            </a:pPr>
            <a:r>
              <a:rPr sz="1200" spc="25" dirty="0">
                <a:latin typeface="Cambria"/>
                <a:cs typeface="Cambria"/>
              </a:rPr>
              <a:t>I</a:t>
            </a:r>
            <a:r>
              <a:rPr sz="1200" spc="45" dirty="0">
                <a:latin typeface="Cambria"/>
                <a:cs typeface="Cambria"/>
              </a:rPr>
              <a:t>t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60" dirty="0">
                <a:latin typeface="Cambria"/>
                <a:cs typeface="Cambria"/>
              </a:rPr>
              <a:t>generates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ta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b</a:t>
            </a:r>
            <a:r>
              <a:rPr sz="1200" spc="35" dirty="0">
                <a:solidFill>
                  <a:srgbClr val="C00000"/>
                </a:solidFill>
                <a:latin typeface="Cambria"/>
                <a:cs typeface="Cambria"/>
              </a:rPr>
              <a:t>le</a:t>
            </a:r>
            <a:r>
              <a:rPr sz="1200" dirty="0">
                <a:solidFill>
                  <a:srgbClr val="C00000"/>
                </a:solidFill>
                <a:latin typeface="Cambria"/>
                <a:cs typeface="Cambria"/>
              </a:rPr>
              <a:t>	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that</a:t>
            </a:r>
            <a:r>
              <a:rPr sz="1200" dirty="0">
                <a:solidFill>
                  <a:srgbClr val="C00000"/>
                </a:solidFill>
                <a:latin typeface="Cambria"/>
                <a:cs typeface="Cambria"/>
              </a:rPr>
              <a:t>	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correlates</a:t>
            </a:r>
            <a:r>
              <a:rPr sz="1200" dirty="0">
                <a:solidFill>
                  <a:srgbClr val="C00000"/>
                </a:solidFill>
                <a:latin typeface="Cambria"/>
                <a:cs typeface="Cambria"/>
              </a:rPr>
              <a:t>	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al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l</a:t>
            </a:r>
            <a:r>
              <a:rPr sz="1200" dirty="0">
                <a:solidFill>
                  <a:srgbClr val="C00000"/>
                </a:solidFill>
                <a:latin typeface="Cambria"/>
                <a:cs typeface="Cambria"/>
              </a:rPr>
              <a:t>	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use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r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-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define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d</a:t>
            </a:r>
            <a:r>
              <a:rPr sz="1200" dirty="0">
                <a:solidFill>
                  <a:srgbClr val="C00000"/>
                </a:solidFill>
                <a:latin typeface="Cambria"/>
                <a:cs typeface="Cambria"/>
              </a:rPr>
              <a:t>	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address 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symbols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with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their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binary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equivalent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value.</a:t>
            </a:r>
            <a:endParaRPr sz="1200">
              <a:latin typeface="Cambria"/>
              <a:cs typeface="Cambria"/>
            </a:endParaRPr>
          </a:p>
          <a:p>
            <a:pPr marL="1384300" lvl="2" indent="-229870">
              <a:lnSpc>
                <a:spcPct val="100000"/>
              </a:lnSpc>
              <a:spcBef>
                <a:spcPts val="180"/>
              </a:spcBef>
              <a:buFont typeface="Wingdings"/>
              <a:buChar char=""/>
              <a:tabLst>
                <a:tab pos="1384300" algn="l"/>
                <a:tab pos="1384935" algn="l"/>
              </a:tabLst>
            </a:pP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translation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done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during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second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pass.</a:t>
            </a:r>
            <a:endParaRPr sz="1200">
              <a:latin typeface="Cambria"/>
              <a:cs typeface="Cambria"/>
            </a:endParaRPr>
          </a:p>
          <a:p>
            <a:pPr marL="926465" marR="8255" lvl="1" indent="-228600">
              <a:lnSpc>
                <a:spcPts val="1620"/>
              </a:lnSpc>
              <a:spcBef>
                <a:spcPts val="85"/>
              </a:spcBef>
              <a:buFont typeface="Courier New"/>
              <a:buChar char="o"/>
              <a:tabLst>
                <a:tab pos="927100" algn="l"/>
              </a:tabLst>
            </a:pPr>
            <a:r>
              <a:rPr sz="1200" spc="60" dirty="0">
                <a:latin typeface="Cambria"/>
                <a:cs typeface="Cambria"/>
              </a:rPr>
              <a:t>Keep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track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20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location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counter(to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keep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track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20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location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of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instructions).</a:t>
            </a:r>
            <a:endParaRPr sz="1200">
              <a:latin typeface="Cambria"/>
              <a:cs typeface="Cambria"/>
            </a:endParaRPr>
          </a:p>
          <a:p>
            <a:pPr marL="926465" lvl="1" indent="-229235">
              <a:lnSpc>
                <a:spcPct val="100000"/>
              </a:lnSpc>
              <a:spcBef>
                <a:spcPts val="100"/>
              </a:spcBef>
              <a:buFont typeface="Courier New"/>
              <a:buChar char="o"/>
              <a:tabLst>
                <a:tab pos="927100" algn="l"/>
              </a:tabLst>
            </a:pPr>
            <a:r>
              <a:rPr sz="1200" spc="60" dirty="0">
                <a:latin typeface="Cambria"/>
                <a:cs typeface="Cambria"/>
              </a:rPr>
              <a:t>Process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pseudo-operations.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26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90" dirty="0">
                <a:solidFill>
                  <a:srgbClr val="6F2F9F"/>
                </a:solidFill>
                <a:latin typeface="Cambria"/>
                <a:cs typeface="Cambria"/>
              </a:rPr>
              <a:t>During</a:t>
            </a:r>
            <a:r>
              <a:rPr sz="1200" spc="110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6F2F9F"/>
                </a:solidFill>
                <a:latin typeface="Cambria"/>
                <a:cs typeface="Cambria"/>
              </a:rPr>
              <a:t>the</a:t>
            </a:r>
            <a:r>
              <a:rPr sz="1200" spc="114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6F2F9F"/>
                </a:solidFill>
                <a:latin typeface="Cambria"/>
                <a:cs typeface="Cambria"/>
              </a:rPr>
              <a:t>second</a:t>
            </a:r>
            <a:r>
              <a:rPr sz="1200" spc="105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6F2F9F"/>
                </a:solidFill>
                <a:latin typeface="Cambria"/>
                <a:cs typeface="Cambria"/>
              </a:rPr>
              <a:t>pass:</a:t>
            </a:r>
            <a:endParaRPr sz="1200">
              <a:latin typeface="Cambria"/>
              <a:cs typeface="Cambria"/>
            </a:endParaRPr>
          </a:p>
          <a:p>
            <a:pPr marL="926465" marR="5715" lvl="1" indent="-228600">
              <a:lnSpc>
                <a:spcPts val="1620"/>
              </a:lnSpc>
              <a:spcBef>
                <a:spcPts val="70"/>
              </a:spcBef>
              <a:buFont typeface="Courier New"/>
              <a:buChar char="o"/>
              <a:tabLst>
                <a:tab pos="927100" algn="l"/>
              </a:tabLst>
            </a:pPr>
            <a:r>
              <a:rPr sz="1200" spc="90" dirty="0">
                <a:latin typeface="Cambria"/>
                <a:cs typeface="Cambria"/>
              </a:rPr>
              <a:t>Machine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instructions</a:t>
            </a:r>
            <a:r>
              <a:rPr sz="1200" spc="1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are</a:t>
            </a:r>
            <a:r>
              <a:rPr sz="1200" spc="14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translated</a:t>
            </a:r>
            <a:r>
              <a:rPr sz="1200" spc="13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during</a:t>
            </a:r>
            <a:r>
              <a:rPr sz="1200" spc="13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13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second</a:t>
            </a:r>
            <a:r>
              <a:rPr sz="1200" spc="1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95" dirty="0">
                <a:solidFill>
                  <a:srgbClr val="C00000"/>
                </a:solidFill>
                <a:latin typeface="Cambria"/>
                <a:cs typeface="Cambria"/>
              </a:rPr>
              <a:t>pass</a:t>
            </a:r>
            <a:r>
              <a:rPr sz="1200" spc="10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by </a:t>
            </a:r>
            <a:r>
              <a:rPr sz="1200" spc="-25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means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of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table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lookup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procedure</a:t>
            </a:r>
            <a:r>
              <a:rPr sz="1200" spc="70" dirty="0">
                <a:latin typeface="Cambria"/>
                <a:cs typeface="Cambria"/>
              </a:rPr>
              <a:t>s.</a:t>
            </a:r>
            <a:endParaRPr sz="1200">
              <a:latin typeface="Cambria"/>
              <a:cs typeface="Cambria"/>
            </a:endParaRPr>
          </a:p>
          <a:p>
            <a:pPr marL="926465" marR="5080" lvl="1" indent="-228600">
              <a:lnSpc>
                <a:spcPts val="1620"/>
              </a:lnSpc>
              <a:buFont typeface="Courier New"/>
              <a:buChar char="o"/>
              <a:tabLst>
                <a:tab pos="927100" algn="l"/>
              </a:tabLst>
            </a:pPr>
            <a:r>
              <a:rPr sz="1200" spc="80" dirty="0">
                <a:latin typeface="Cambria"/>
                <a:cs typeface="Cambria"/>
              </a:rPr>
              <a:t>Generate</a:t>
            </a:r>
            <a:r>
              <a:rPr sz="1200" spc="3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object</a:t>
            </a:r>
            <a:r>
              <a:rPr sz="1200" spc="3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code</a:t>
            </a:r>
            <a:r>
              <a:rPr sz="1200" spc="3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33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converting</a:t>
            </a:r>
            <a:r>
              <a:rPr sz="1200" spc="34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symbolic</a:t>
            </a:r>
            <a:r>
              <a:rPr sz="1200" spc="3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code</a:t>
            </a:r>
            <a:r>
              <a:rPr sz="1200" spc="33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into</a:t>
            </a:r>
            <a:r>
              <a:rPr sz="1200" spc="33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respective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machine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code.</a:t>
            </a:r>
            <a:endParaRPr sz="1200">
              <a:latin typeface="Cambria"/>
              <a:cs typeface="Cambria"/>
            </a:endParaRPr>
          </a:p>
          <a:p>
            <a:pPr marL="926465" lvl="1" indent="-229235">
              <a:lnSpc>
                <a:spcPct val="100000"/>
              </a:lnSpc>
              <a:spcBef>
                <a:spcPts val="95"/>
              </a:spcBef>
              <a:buFont typeface="Courier New"/>
              <a:buChar char="o"/>
              <a:tabLst>
                <a:tab pos="927100" algn="l"/>
              </a:tabLst>
            </a:pPr>
            <a:r>
              <a:rPr sz="1200" spc="90" dirty="0">
                <a:latin typeface="Cambria"/>
                <a:cs typeface="Cambria"/>
              </a:rPr>
              <a:t>During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this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pass,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assembler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uses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four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tables:</a:t>
            </a:r>
            <a:endParaRPr sz="1200">
              <a:latin typeface="Cambria"/>
              <a:cs typeface="Cambria"/>
            </a:endParaRPr>
          </a:p>
          <a:p>
            <a:pPr marL="1384300" lvl="2" indent="-229870">
              <a:lnSpc>
                <a:spcPct val="100000"/>
              </a:lnSpc>
              <a:spcBef>
                <a:spcPts val="180"/>
              </a:spcBef>
              <a:buFont typeface="Wingdings"/>
              <a:buChar char=""/>
              <a:tabLst>
                <a:tab pos="1384300" algn="l"/>
                <a:tab pos="1384935" algn="l"/>
              </a:tabLst>
            </a:pPr>
            <a:r>
              <a:rPr sz="1200" spc="75" dirty="0">
                <a:latin typeface="Cambria"/>
                <a:cs typeface="Cambria"/>
              </a:rPr>
              <a:t>Pseudo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table</a:t>
            </a:r>
            <a:endParaRPr sz="1200">
              <a:latin typeface="Cambria"/>
              <a:cs typeface="Cambria"/>
            </a:endParaRPr>
          </a:p>
          <a:p>
            <a:pPr marL="1384300" lvl="2" indent="-229870">
              <a:lnSpc>
                <a:spcPct val="100000"/>
              </a:lnSpc>
              <a:spcBef>
                <a:spcPts val="180"/>
              </a:spcBef>
              <a:buFont typeface="Wingdings"/>
              <a:buChar char=""/>
              <a:tabLst>
                <a:tab pos="1384300" algn="l"/>
                <a:tab pos="1384935" algn="l"/>
              </a:tabLst>
            </a:pPr>
            <a:r>
              <a:rPr sz="1200" spc="85" dirty="0">
                <a:latin typeface="Cambria"/>
                <a:cs typeface="Cambria"/>
              </a:rPr>
              <a:t>MRI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table</a:t>
            </a:r>
            <a:endParaRPr sz="1200">
              <a:latin typeface="Cambria"/>
              <a:cs typeface="Cambria"/>
            </a:endParaRPr>
          </a:p>
          <a:p>
            <a:pPr marL="1384300" lvl="2" indent="-229870">
              <a:lnSpc>
                <a:spcPct val="100000"/>
              </a:lnSpc>
              <a:spcBef>
                <a:spcPts val="185"/>
              </a:spcBef>
              <a:buFont typeface="Wingdings"/>
              <a:buChar char=""/>
              <a:tabLst>
                <a:tab pos="1384300" algn="l"/>
                <a:tab pos="1384935" algn="l"/>
              </a:tabLst>
            </a:pPr>
            <a:r>
              <a:rPr sz="1200" spc="80" dirty="0">
                <a:latin typeface="Cambria"/>
                <a:cs typeface="Cambria"/>
              </a:rPr>
              <a:t>Non-MRI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table</a:t>
            </a:r>
            <a:endParaRPr sz="1200">
              <a:latin typeface="Cambria"/>
              <a:cs typeface="Cambria"/>
            </a:endParaRPr>
          </a:p>
          <a:p>
            <a:pPr marL="1384300" lvl="2" indent="-229870">
              <a:lnSpc>
                <a:spcPct val="100000"/>
              </a:lnSpc>
              <a:spcBef>
                <a:spcPts val="190"/>
              </a:spcBef>
              <a:buFont typeface="Wingdings"/>
              <a:buChar char=""/>
              <a:tabLst>
                <a:tab pos="1384300" algn="l"/>
                <a:tab pos="1384935" algn="l"/>
              </a:tabLst>
            </a:pPr>
            <a:r>
              <a:rPr sz="1200" spc="65" dirty="0">
                <a:latin typeface="Cambria"/>
                <a:cs typeface="Cambria"/>
              </a:rPr>
              <a:t>Address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Symbol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table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477</Words>
  <Application>Microsoft Office PowerPoint</Application>
  <PresentationFormat>Custom</PresentationFormat>
  <Paragraphs>53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Cambria</vt:lpstr>
      <vt:lpstr>Century Gothic</vt:lpstr>
      <vt:lpstr>Courier New</vt:lpstr>
      <vt:lpstr>Symbol</vt:lpstr>
      <vt:lpstr>Wingdings</vt:lpstr>
      <vt:lpstr>Wingdings 3</vt:lpstr>
      <vt:lpstr>Wisp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ADEVEN</dc:creator>
  <cp:lastModifiedBy>hp</cp:lastModifiedBy>
  <cp:revision>1</cp:revision>
  <dcterms:created xsi:type="dcterms:W3CDTF">2022-07-26T08:33:51Z</dcterms:created>
  <dcterms:modified xsi:type="dcterms:W3CDTF">2022-07-26T08:34:14Z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2022-02-25T00:00:00Z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2022-07-26T00:00:00Z</vt:filetime>
  </property>
</Properties>
</file>